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2" d="100"/>
          <a:sy n="42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B3690-5E8B-4896-9DBD-3A5C58896C80}" type="datetimeFigureOut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3938D-F240-41D4-9F60-090DE87678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309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A8EEF1-3B70-482C-9A01-CC50EC6B6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758F383-1F30-494A-8C4B-39E5C2F47B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19A3A2-FA5C-4558-AD0B-9808F26B9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21A77-8004-48AC-93B1-CA84C6CA2CDE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5BEBA-4C6B-4883-82D2-272B59318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296D1D-6211-42A3-B392-5709AECE5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14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6C896A-E9CB-4F5C-A39E-D974D3BB8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4B5FA5A-32E6-4CF0-B29B-A69C6AB96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BC3850-CF3E-4A1B-8173-61D125F3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87AD7-0465-4631-92F6-6865248E58A1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C26C44-543B-45AE-A23C-43466ADB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93D447-F6FC-4C6A-A047-20B50566A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37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2EE875F-04E1-4B51-AF9F-18D304E9C5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8444CA-5453-473A-A9A7-C5C156339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704E4E-87F0-4233-A4D1-33DCBAE8E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C8E7A-78F1-4E82-A025-E98B538C4A1B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CF4DEC-09EF-437C-BBB0-486A877BB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FBAB64-1136-4F44-BE58-5988DBCA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76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72ACA-AF71-4F3D-841D-6C5EA99D3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918847-E92A-4705-8DA2-29840C998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BCBC6-AC4F-40BB-8E08-76C78F863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212D-BF03-46B0-B5F8-E8E61EEBA8DC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7ED01-6C7C-4680-A941-98046FFA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4C6AD7-A227-4BE1-B2A2-235FA2B1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11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F94FE-EDFD-4A85-A184-0C485404C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6B3DDB-13C9-4763-AEC1-5FCE146EA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0A8AC-9617-4F0D-AF8A-110321C17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4A556-D169-4661-B46B-D0246A36767F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90144C-EE07-4A1D-938A-BB1F9F793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09A5FA-E73A-453B-9915-DE7291E7C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37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B92991-3C75-4ABF-B235-A661621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5896B2-2E08-4B61-A06A-322548DA0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9C6259A-E93A-485D-95F4-92DDCE020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931BAC-BB36-4A81-A3E2-09D040CC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49007-8210-4AB4-996B-40653E73A0F7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5BBC8E-5DE8-43FD-BBF2-EE157C56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1B7929-0293-4747-92D9-0A94B359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01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31F38-AEF1-4723-B725-47E0EF024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A0C7F6-1516-43B2-A6C9-5DA8A4FA7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2C9FDB-EAE3-464A-A7D5-008267929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8A4959-D616-41A8-A370-5881A9C240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53EEE99-3840-4FD8-9A6A-5E2D53B6C4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270DBB-79EB-4394-8746-797F795D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479B5-B13B-4532-B4C7-469498189D75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A0BB734-1419-48C7-9FAC-3D3A9EEE0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6A9FCF-DF48-4A29-80AD-B550ECD7E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18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825D83-04E1-4C7B-AB29-9A0D67BF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FE1F9C-9EB7-4531-B42D-FBA9DD12E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D418F-3798-4BBD-ACA0-E153E7F935CC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07E3D3-0B64-45B1-BDF7-96F513F2B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2CAC5A4-BD25-488F-B22F-A72611A7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4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AA09DFF-DBD1-4595-9157-B0D50C36A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EC2BA-29E4-4CCC-9CD1-4D1BC69D23D8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CFEDF1D-282A-428E-AA95-CB9886391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532882-39A9-481A-B9E1-222F4788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22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C5A850-0E36-40BB-9A60-B7E16B22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EBE70F-BDB9-4EFF-B314-72E61C974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1C452CE-708F-485E-B68D-A7A4739DC7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564BC0-161C-430D-9764-D33FD4B3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40378-5812-47BA-970D-C1EF8A6FEB60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2E89F0-5581-462A-AF2B-31ACB68D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CC0DBB-E23E-4F6A-AA37-28D2A5D7D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56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C83125-C25B-4DD3-B6C5-230545BE2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3DC4AF-954E-4F36-B011-243E9FF53D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6A779D2-4CB2-4ECB-B1DA-1413CF4AB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1C264E-088D-4643-9098-C1AC7C56F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2556-0B7F-4E05-862A-45650412041D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B6124A-8615-4D1A-8EAD-662B110AD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3C5C6A-AA90-48A9-89B9-A499C8671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88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EC010A-7265-4422-B17D-4D1953E5D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494D95-5A00-4F3A-A94A-F185AEB14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305E14-8966-4C1D-A656-96A417E860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225AC-221E-460A-A61A-1E0DA94F66AB}" type="datetime1">
              <a:rPr kumimoji="1" lang="ja-JP" altLang="en-US" smtClean="0"/>
              <a:t>2018/9/7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23FD7-5611-4011-B4C6-E5726D0CDA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B6FE9A-0C37-486C-A63D-404A12AC2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3BE77-51B7-4737-9F8C-99E890B78A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19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A774114-9AAC-4D7B-ABE1-50D06D393ACD}"/>
              </a:ext>
            </a:extLst>
          </p:cNvPr>
          <p:cNvSpPr txBox="1"/>
          <p:nvPr/>
        </p:nvSpPr>
        <p:spPr>
          <a:xfrm>
            <a:off x="1442301" y="292231"/>
            <a:ext cx="9228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/>
              <a:t>軽減税率と適格請求書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9C5EF09-3D65-4EA7-BAE5-2F76D382FF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324" y="991533"/>
            <a:ext cx="4239863" cy="291652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59C3971-C210-4E9C-BDEE-3CC2EAFEE5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4086770"/>
            <a:ext cx="5699760" cy="2478999"/>
          </a:xfrm>
          <a:prstGeom prst="rect">
            <a:avLst/>
          </a:prstGeom>
        </p:spPr>
      </p:pic>
      <p:sp>
        <p:nvSpPr>
          <p:cNvPr id="10" name="矢印: 左 9">
            <a:extLst>
              <a:ext uri="{FF2B5EF4-FFF2-40B4-BE49-F238E27FC236}">
                <a16:creationId xmlns:a16="http://schemas.microsoft.com/office/drawing/2014/main" id="{97CB6F8C-0127-48BA-AB15-C5AFDCD589BE}"/>
              </a:ext>
            </a:extLst>
          </p:cNvPr>
          <p:cNvSpPr/>
          <p:nvPr/>
        </p:nvSpPr>
        <p:spPr>
          <a:xfrm>
            <a:off x="5171440" y="2072640"/>
            <a:ext cx="775237" cy="7416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左 10">
            <a:extLst>
              <a:ext uri="{FF2B5EF4-FFF2-40B4-BE49-F238E27FC236}">
                <a16:creationId xmlns:a16="http://schemas.microsoft.com/office/drawing/2014/main" id="{BD2A0915-8897-49CA-8F53-AB0A5EDF709E}"/>
              </a:ext>
            </a:extLst>
          </p:cNvPr>
          <p:cNvSpPr/>
          <p:nvPr/>
        </p:nvSpPr>
        <p:spPr>
          <a:xfrm>
            <a:off x="5171439" y="4798557"/>
            <a:ext cx="775237" cy="7416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64512AE-DD93-4E58-8CDE-6A6693DCF44F}"/>
              </a:ext>
            </a:extLst>
          </p:cNvPr>
          <p:cNvSpPr txBox="1"/>
          <p:nvPr/>
        </p:nvSpPr>
        <p:spPr>
          <a:xfrm>
            <a:off x="9530498" y="160256"/>
            <a:ext cx="238718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業界横断</a:t>
            </a:r>
            <a:r>
              <a:rPr kumimoji="1" lang="en-US" altLang="ja-JP" dirty="0"/>
              <a:t>2018-2-04</a:t>
            </a:r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7D5F76A-FA71-4E23-BA0D-3620869A4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21CCE70-F0BF-457F-BB2C-F386139CB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991533"/>
            <a:ext cx="4333239" cy="562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3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5BBF8F0-3463-465F-B1FE-2E227372988E}"/>
              </a:ext>
            </a:extLst>
          </p:cNvPr>
          <p:cNvSpPr/>
          <p:nvPr/>
        </p:nvSpPr>
        <p:spPr>
          <a:xfrm>
            <a:off x="6903719" y="4513571"/>
            <a:ext cx="2484109" cy="17983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税クラス（軽減税率）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フローチャート: 書類 1">
            <a:extLst>
              <a:ext uri="{FF2B5EF4-FFF2-40B4-BE49-F238E27FC236}">
                <a16:creationId xmlns:a16="http://schemas.microsoft.com/office/drawing/2014/main" id="{7B8841A1-D8C4-49E9-9BF8-BBEA3081EF22}"/>
              </a:ext>
            </a:extLst>
          </p:cNvPr>
          <p:cNvSpPr/>
          <p:nvPr/>
        </p:nvSpPr>
        <p:spPr>
          <a:xfrm>
            <a:off x="386080" y="396240"/>
            <a:ext cx="1899920" cy="497840"/>
          </a:xfrm>
          <a:prstGeom prst="flowChartDocumen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請求書</a:t>
            </a:r>
          </a:p>
        </p:txBody>
      </p:sp>
      <p:sp>
        <p:nvSpPr>
          <p:cNvPr id="3" name="フローチャート: 処理 2">
            <a:extLst>
              <a:ext uri="{FF2B5EF4-FFF2-40B4-BE49-F238E27FC236}">
                <a16:creationId xmlns:a16="http://schemas.microsoft.com/office/drawing/2014/main" id="{702B164E-0D1C-4B10-BFF9-998A956F5725}"/>
              </a:ext>
            </a:extLst>
          </p:cNvPr>
          <p:cNvSpPr/>
          <p:nvPr/>
        </p:nvSpPr>
        <p:spPr>
          <a:xfrm>
            <a:off x="523240" y="1361433"/>
            <a:ext cx="1625600" cy="660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文書クラス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＊請求日時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0E676DD-C6E0-4FFB-9F14-2E18FEF11B68}"/>
              </a:ext>
            </a:extLst>
          </p:cNvPr>
          <p:cNvCxnSpPr>
            <a:stCxn id="3" idx="1"/>
            <a:endCxn id="3" idx="3"/>
          </p:cNvCxnSpPr>
          <p:nvPr/>
        </p:nvCxnSpPr>
        <p:spPr>
          <a:xfrm>
            <a:off x="523240" y="1691633"/>
            <a:ext cx="162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92D7B9-7F3B-4BA4-B845-AC53C705E821}"/>
              </a:ext>
            </a:extLst>
          </p:cNvPr>
          <p:cNvSpPr/>
          <p:nvPr/>
        </p:nvSpPr>
        <p:spPr>
          <a:xfrm>
            <a:off x="2550160" y="1388113"/>
            <a:ext cx="3383280" cy="4063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取引内容クラス（ヘッダー）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33F9FB-54CC-41D6-AC87-0C1EAB413E6A}"/>
              </a:ext>
            </a:extLst>
          </p:cNvPr>
          <p:cNvSpPr/>
          <p:nvPr/>
        </p:nvSpPr>
        <p:spPr>
          <a:xfrm>
            <a:off x="3037840" y="2158997"/>
            <a:ext cx="3383280" cy="1239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契約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請求先企業名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請求者企業名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適格請求書発行事業者番号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6C5B578-7089-42C8-8857-BAB5E6C97339}"/>
              </a:ext>
            </a:extLst>
          </p:cNvPr>
          <p:cNvSpPr/>
          <p:nvPr/>
        </p:nvSpPr>
        <p:spPr>
          <a:xfrm>
            <a:off x="3037840" y="3763004"/>
            <a:ext cx="1503680" cy="386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決済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E691283-50A3-47F0-B271-38EFB2AFF1F8}"/>
              </a:ext>
            </a:extLst>
          </p:cNvPr>
          <p:cNvSpPr/>
          <p:nvPr/>
        </p:nvSpPr>
        <p:spPr>
          <a:xfrm>
            <a:off x="5933439" y="4905369"/>
            <a:ext cx="2397755" cy="17983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税クラス（消費税）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税区分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税率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税込金額合計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税対象金額合計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税額合計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1CEE97B-EFC1-44C9-B1A5-E0406E790A7B}"/>
              </a:ext>
            </a:extLst>
          </p:cNvPr>
          <p:cNvSpPr/>
          <p:nvPr/>
        </p:nvSpPr>
        <p:spPr>
          <a:xfrm>
            <a:off x="3568700" y="4513571"/>
            <a:ext cx="1879600" cy="10058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金額集計クラス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請求合計金額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税合計金額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5D76F4E-B629-4B03-9C96-8D154F932FC7}"/>
              </a:ext>
            </a:extLst>
          </p:cNvPr>
          <p:cNvSpPr/>
          <p:nvPr/>
        </p:nvSpPr>
        <p:spPr>
          <a:xfrm>
            <a:off x="7162800" y="1267463"/>
            <a:ext cx="17475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明細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E651E6A-1BDE-4CDF-B04E-DAFA4EE740AE}"/>
              </a:ext>
            </a:extLst>
          </p:cNvPr>
          <p:cNvSpPr/>
          <p:nvPr/>
        </p:nvSpPr>
        <p:spPr>
          <a:xfrm>
            <a:off x="7630160" y="3062600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製品クラス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品名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7E28E16-5FE4-402C-AF07-DF445549EBE5}"/>
              </a:ext>
            </a:extLst>
          </p:cNvPr>
          <p:cNvSpPr/>
          <p:nvPr/>
        </p:nvSpPr>
        <p:spPr>
          <a:xfrm>
            <a:off x="9977120" y="1969121"/>
            <a:ext cx="1849120" cy="10109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金額集計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税込金額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税抜金額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113083B-5DDB-4226-9AA1-DDCEC2649893}"/>
              </a:ext>
            </a:extLst>
          </p:cNvPr>
          <p:cNvSpPr/>
          <p:nvPr/>
        </p:nvSpPr>
        <p:spPr>
          <a:xfrm>
            <a:off x="9977120" y="3208666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税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税区分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8D7C84A1-EC51-4E74-85FD-30107CB2E753}"/>
              </a:ext>
            </a:extLst>
          </p:cNvPr>
          <p:cNvCxnSpPr/>
          <p:nvPr/>
        </p:nvCxnSpPr>
        <p:spPr>
          <a:xfrm>
            <a:off x="3037840" y="2489200"/>
            <a:ext cx="3383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4FE6AC2-278E-455F-97EE-0D992929483D}"/>
              </a:ext>
            </a:extLst>
          </p:cNvPr>
          <p:cNvCxnSpPr/>
          <p:nvPr/>
        </p:nvCxnSpPr>
        <p:spPr>
          <a:xfrm>
            <a:off x="3568700" y="4798051"/>
            <a:ext cx="187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DE1EF83-3AF5-4E4B-B676-540A0665748C}"/>
              </a:ext>
            </a:extLst>
          </p:cNvPr>
          <p:cNvCxnSpPr>
            <a:cxnSpLocks/>
          </p:cNvCxnSpPr>
          <p:nvPr/>
        </p:nvCxnSpPr>
        <p:spPr>
          <a:xfrm>
            <a:off x="5933440" y="5252720"/>
            <a:ext cx="23977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FF4041BA-56F5-47EB-927B-705A01FBFFDC}"/>
              </a:ext>
            </a:extLst>
          </p:cNvPr>
          <p:cNvCxnSpPr>
            <a:cxnSpLocks/>
          </p:cNvCxnSpPr>
          <p:nvPr/>
        </p:nvCxnSpPr>
        <p:spPr>
          <a:xfrm>
            <a:off x="10048239" y="2333303"/>
            <a:ext cx="1849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21E9C3E-9AF5-4852-8CCD-B2CD310516F9}"/>
              </a:ext>
            </a:extLst>
          </p:cNvPr>
          <p:cNvCxnSpPr>
            <a:stCxn id="16" idx="1"/>
            <a:endCxn id="16" idx="3"/>
          </p:cNvCxnSpPr>
          <p:nvPr/>
        </p:nvCxnSpPr>
        <p:spPr>
          <a:xfrm>
            <a:off x="9977120" y="3532515"/>
            <a:ext cx="1849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2C18AC27-C014-46CB-AC5E-C2A92D3405D5}"/>
              </a:ext>
            </a:extLst>
          </p:cNvPr>
          <p:cNvCxnSpPr/>
          <p:nvPr/>
        </p:nvCxnSpPr>
        <p:spPr>
          <a:xfrm>
            <a:off x="1351280" y="1107440"/>
            <a:ext cx="2926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67E375FF-6E61-479A-A291-FD05C7C6E7F5}"/>
              </a:ext>
            </a:extLst>
          </p:cNvPr>
          <p:cNvCxnSpPr>
            <a:stCxn id="2" idx="2"/>
            <a:endCxn id="3" idx="0"/>
          </p:cNvCxnSpPr>
          <p:nvPr/>
        </p:nvCxnSpPr>
        <p:spPr>
          <a:xfrm>
            <a:off x="1336040" y="861167"/>
            <a:ext cx="0" cy="500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4FDE810-B38F-495B-B6FD-6609F3CFE362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241800" y="1107440"/>
            <a:ext cx="0" cy="2806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C1CFC960-A507-4645-BA52-C6A2A4E5FDF3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5933440" y="1591312"/>
            <a:ext cx="1229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56DFC8D-73F2-4E84-9647-B63B5F7D34D2}"/>
              </a:ext>
            </a:extLst>
          </p:cNvPr>
          <p:cNvSpPr txBox="1"/>
          <p:nvPr/>
        </p:nvSpPr>
        <p:spPr>
          <a:xfrm>
            <a:off x="6329682" y="1257819"/>
            <a:ext cx="74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</a:t>
            </a:r>
            <a:r>
              <a:rPr kumimoji="1" lang="ja-JP" altLang="en-US" dirty="0"/>
              <a:t>行</a:t>
            </a: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303BD3AE-06DC-44FC-9422-68AE84223EE4}"/>
              </a:ext>
            </a:extLst>
          </p:cNvPr>
          <p:cNvCxnSpPr>
            <a:cxnSpLocks/>
            <a:stCxn id="40" idx="3"/>
            <a:endCxn id="15" idx="1"/>
          </p:cNvCxnSpPr>
          <p:nvPr/>
        </p:nvCxnSpPr>
        <p:spPr>
          <a:xfrm flipV="1">
            <a:off x="9479280" y="2474582"/>
            <a:ext cx="49784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7352D9E-3CA1-43E7-9FB4-492ABCEF65D0}"/>
              </a:ext>
            </a:extLst>
          </p:cNvPr>
          <p:cNvCxnSpPr>
            <a:endCxn id="16" idx="1"/>
          </p:cNvCxnSpPr>
          <p:nvPr/>
        </p:nvCxnSpPr>
        <p:spPr>
          <a:xfrm>
            <a:off x="9639300" y="3532514"/>
            <a:ext cx="3378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F777CE8D-72AD-448E-A09A-48CD47AD5A50}"/>
              </a:ext>
            </a:extLst>
          </p:cNvPr>
          <p:cNvCxnSpPr/>
          <p:nvPr/>
        </p:nvCxnSpPr>
        <p:spPr>
          <a:xfrm>
            <a:off x="2712720" y="1794511"/>
            <a:ext cx="0" cy="2161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1285DB59-36CF-4B07-BDD7-82ED4DE1A6FA}"/>
              </a:ext>
            </a:extLst>
          </p:cNvPr>
          <p:cNvCxnSpPr/>
          <p:nvPr/>
        </p:nvCxnSpPr>
        <p:spPr>
          <a:xfrm>
            <a:off x="2692400" y="2854960"/>
            <a:ext cx="345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6B663E9-B998-43EE-A410-C255A3862F6E}"/>
              </a:ext>
            </a:extLst>
          </p:cNvPr>
          <p:cNvCxnSpPr>
            <a:endCxn id="8" idx="1"/>
          </p:cNvCxnSpPr>
          <p:nvPr/>
        </p:nvCxnSpPr>
        <p:spPr>
          <a:xfrm>
            <a:off x="2712720" y="3956044"/>
            <a:ext cx="3251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FF2158F7-C1DC-4CC7-A9B1-4672EA6EF27C}"/>
              </a:ext>
            </a:extLst>
          </p:cNvPr>
          <p:cNvCxnSpPr/>
          <p:nvPr/>
        </p:nvCxnSpPr>
        <p:spPr>
          <a:xfrm>
            <a:off x="3972560" y="4338320"/>
            <a:ext cx="3596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81136C6-8424-4ABF-92D6-7088584CD0C5}"/>
              </a:ext>
            </a:extLst>
          </p:cNvPr>
          <p:cNvCxnSpPr/>
          <p:nvPr/>
        </p:nvCxnSpPr>
        <p:spPr>
          <a:xfrm>
            <a:off x="3942080" y="4149085"/>
            <a:ext cx="0" cy="36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4FC69519-F4C6-4637-ADE7-B9E406FFB955}"/>
              </a:ext>
            </a:extLst>
          </p:cNvPr>
          <p:cNvCxnSpPr/>
          <p:nvPr/>
        </p:nvCxnSpPr>
        <p:spPr>
          <a:xfrm>
            <a:off x="6421120" y="4338320"/>
            <a:ext cx="0" cy="459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51CE021E-D9D5-4637-ABF4-6CD7DC842E22}"/>
              </a:ext>
            </a:extLst>
          </p:cNvPr>
          <p:cNvCxnSpPr/>
          <p:nvPr/>
        </p:nvCxnSpPr>
        <p:spPr>
          <a:xfrm>
            <a:off x="7569200" y="4331328"/>
            <a:ext cx="0" cy="182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5445583-82D5-438A-8C40-E5B69730D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5829626-9AA5-4D43-AAD1-99E3F71484ED}"/>
              </a:ext>
            </a:extLst>
          </p:cNvPr>
          <p:cNvSpPr/>
          <p:nvPr/>
        </p:nvSpPr>
        <p:spPr>
          <a:xfrm>
            <a:off x="7630160" y="2150734"/>
            <a:ext cx="1849120" cy="647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</a:rPr>
              <a:t>決済</a:t>
            </a:r>
            <a:r>
              <a:rPr kumimoji="1" lang="ja-JP" altLang="en-US" dirty="0">
                <a:solidFill>
                  <a:schemeClr val="tx1"/>
                </a:solidFill>
              </a:rPr>
              <a:t>クラス</a:t>
            </a:r>
            <a:endParaRPr kumimoji="1"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>
                <a:solidFill>
                  <a:schemeClr val="tx1"/>
                </a:solidFill>
              </a:rPr>
              <a:t>取引日時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30E9519E-8333-4F1C-9853-F80BFE7EC3E5}"/>
              </a:ext>
            </a:extLst>
          </p:cNvPr>
          <p:cNvCxnSpPr/>
          <p:nvPr/>
        </p:nvCxnSpPr>
        <p:spPr>
          <a:xfrm>
            <a:off x="7680960" y="2489200"/>
            <a:ext cx="174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EF347551-30C6-46B3-9E1C-F2FFC3B38038}"/>
              </a:ext>
            </a:extLst>
          </p:cNvPr>
          <p:cNvCxnSpPr>
            <a:cxnSpLocks/>
          </p:cNvCxnSpPr>
          <p:nvPr/>
        </p:nvCxnSpPr>
        <p:spPr>
          <a:xfrm flipV="1">
            <a:off x="9609944" y="2489200"/>
            <a:ext cx="0" cy="1043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73F5A3E-AD44-4E3D-98EE-159324D77A47}"/>
              </a:ext>
            </a:extLst>
          </p:cNvPr>
          <p:cNvCxnSpPr/>
          <p:nvPr/>
        </p:nvCxnSpPr>
        <p:spPr>
          <a:xfrm>
            <a:off x="7375161" y="1969121"/>
            <a:ext cx="0" cy="1429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109344DC-5A20-473A-934D-2AC6B67ADD86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7375161" y="2474582"/>
            <a:ext cx="25499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3949E4AD-2251-41ED-A9D3-EA9BC7411990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7345806" y="3378184"/>
            <a:ext cx="284354" cy="8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602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DCD4821-B654-4B04-B55F-7A811A4A699F}"/>
              </a:ext>
            </a:extLst>
          </p:cNvPr>
          <p:cNvSpPr txBox="1"/>
          <p:nvPr/>
        </p:nvSpPr>
        <p:spPr>
          <a:xfrm>
            <a:off x="1986280" y="0"/>
            <a:ext cx="8219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Cross Industry Invoice</a:t>
            </a:r>
            <a:r>
              <a:rPr kumimoji="1" lang="ja-JP" altLang="en-US" sz="2800" dirty="0" err="1"/>
              <a:t>への</a:t>
            </a:r>
            <a:r>
              <a:rPr kumimoji="1" lang="ja-JP" altLang="en-US" sz="2800" dirty="0"/>
              <a:t>マッピング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5E017F9-D145-4A55-BEA5-CFD49713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5492751-6F0F-4E33-9E8A-5009796AC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12" y="518284"/>
            <a:ext cx="9349928" cy="624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3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9B17D1-A2B2-4295-92FB-9942FC963593}"/>
              </a:ext>
            </a:extLst>
          </p:cNvPr>
          <p:cNvSpPr txBox="1"/>
          <p:nvPr/>
        </p:nvSpPr>
        <p:spPr>
          <a:xfrm>
            <a:off x="1008667" y="641023"/>
            <a:ext cx="432690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買掛明細（</a:t>
            </a:r>
            <a:r>
              <a:rPr kumimoji="1" lang="en-US" altLang="ja-JP" dirty="0"/>
              <a:t>Self Invoice)</a:t>
            </a:r>
          </a:p>
          <a:p>
            <a:r>
              <a:rPr kumimoji="1" lang="ja-JP" altLang="en-US" dirty="0"/>
              <a:t>支払通知（</a:t>
            </a:r>
            <a:r>
              <a:rPr lang="en-US" altLang="ja-JP" dirty="0"/>
              <a:t>Remittance Advice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フローチャート: 複数書類 2">
            <a:extLst>
              <a:ext uri="{FF2B5EF4-FFF2-40B4-BE49-F238E27FC236}">
                <a16:creationId xmlns:a16="http://schemas.microsoft.com/office/drawing/2014/main" id="{5126EAB2-CC39-49F5-931A-A6E27D8587DE}"/>
              </a:ext>
            </a:extLst>
          </p:cNvPr>
          <p:cNvSpPr/>
          <p:nvPr/>
        </p:nvSpPr>
        <p:spPr>
          <a:xfrm>
            <a:off x="4411639" y="2570480"/>
            <a:ext cx="2418080" cy="1036320"/>
          </a:xfrm>
          <a:prstGeom prst="flowChartMultidocumen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複数の請求書</a:t>
            </a:r>
          </a:p>
        </p:txBody>
      </p:sp>
      <p:sp>
        <p:nvSpPr>
          <p:cNvPr id="8" name="フローチャート: 複数書類 7">
            <a:extLst>
              <a:ext uri="{FF2B5EF4-FFF2-40B4-BE49-F238E27FC236}">
                <a16:creationId xmlns:a16="http://schemas.microsoft.com/office/drawing/2014/main" id="{CB39F8EF-AD09-440C-8887-98EBE879A574}"/>
              </a:ext>
            </a:extLst>
          </p:cNvPr>
          <p:cNvSpPr/>
          <p:nvPr/>
        </p:nvSpPr>
        <p:spPr>
          <a:xfrm>
            <a:off x="7835559" y="4450079"/>
            <a:ext cx="2418080" cy="1036320"/>
          </a:xfrm>
          <a:prstGeom prst="flowChartMultidocumen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複数の納品書</a:t>
            </a:r>
          </a:p>
        </p:txBody>
      </p:sp>
      <p:sp>
        <p:nvSpPr>
          <p:cNvPr id="9" name="矢印: 折線 8">
            <a:extLst>
              <a:ext uri="{FF2B5EF4-FFF2-40B4-BE49-F238E27FC236}">
                <a16:creationId xmlns:a16="http://schemas.microsoft.com/office/drawing/2014/main" id="{1ED52C5C-0C9E-4E76-AED5-04E4EEA1C48D}"/>
              </a:ext>
            </a:extLst>
          </p:cNvPr>
          <p:cNvSpPr/>
          <p:nvPr/>
        </p:nvSpPr>
        <p:spPr>
          <a:xfrm rot="16200000">
            <a:off x="2171700" y="1052068"/>
            <a:ext cx="1461008" cy="23032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矢印: 折線 9">
            <a:extLst>
              <a:ext uri="{FF2B5EF4-FFF2-40B4-BE49-F238E27FC236}">
                <a16:creationId xmlns:a16="http://schemas.microsoft.com/office/drawing/2014/main" id="{A48A9D97-D640-4D08-90D9-4ED5ED17AD2C}"/>
              </a:ext>
            </a:extLst>
          </p:cNvPr>
          <p:cNvSpPr/>
          <p:nvPr/>
        </p:nvSpPr>
        <p:spPr>
          <a:xfrm rot="16200000">
            <a:off x="5666740" y="3298444"/>
            <a:ext cx="1461008" cy="230327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C333D6-C011-4A3B-ABA8-8B5D2C4A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3BE77-51B7-4737-9F8C-99E890B78AE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19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115</Words>
  <Application>Microsoft Office PowerPoint</Application>
  <PresentationFormat>ワイド画面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13</cp:revision>
  <cp:lastPrinted>2018-09-05T05:43:09Z</cp:lastPrinted>
  <dcterms:created xsi:type="dcterms:W3CDTF">2018-09-05T02:20:26Z</dcterms:created>
  <dcterms:modified xsi:type="dcterms:W3CDTF">2018-09-07T05:16:08Z</dcterms:modified>
</cp:coreProperties>
</file>